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Proxima Nova"/>
      <p:regular r:id="rId34"/>
      <p:bold r:id="rId35"/>
      <p:italic r:id="rId36"/>
      <p:boldItalic r:id="rId37"/>
    </p:embeddedFont>
    <p:embeddedFont>
      <p:font typeface="Alfa Slab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F59B82-12A5-426D-A42B-90B7CE17CEC3}">
  <a:tblStyle styleId="{61F59B82-12A5-426D-A42B-90B7CE17CE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ProximaNova-bold.fntdata"/><Relationship Id="rId12" Type="http://schemas.openxmlformats.org/officeDocument/2006/relationships/slide" Target="slides/slide6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9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AlfaSlabOn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0d09a82c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0d09a82c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0d09a82c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0d09a82c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0d09a82c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0d09a82c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some tech magic, all data is converted into numerical to train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0d09a82c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0d09a82c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Method. How does it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on highly rated </a:t>
            </a:r>
            <a:r>
              <a:rPr lang="en"/>
              <a:t>products </a:t>
            </a:r>
            <a:r>
              <a:rPr lang="en"/>
              <a:t>with good sales. These products have optimised price and we want to price accordingly.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had little correlation with data except for the title and rating.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104bfab9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104bfab9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Method. How does it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on highly rated products with good sales. These products have optimised price and we want to price accordingly.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had little correlation with data except for the title and rating.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Ultimately, we found the accuracy of the model, that is how well it could predict the price, was dependant on how it assimilated the title.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strike a balance between accuracy and computation time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104bfab9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104bfab9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104bfab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104bfab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104bfab9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104bfab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104bfab9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104bfab9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104bfab9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104bfab9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104bfab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104bfab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104bfab9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104bfab9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0d09a82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0d09a82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795425" y="676175"/>
            <a:ext cx="75531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Price Optimiser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625275" y="2802575"/>
            <a:ext cx="38934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</a:t>
            </a:r>
            <a:r>
              <a:rPr lang="en"/>
              <a:t>project by Kieran Thakkar</a:t>
            </a:r>
            <a:endParaRPr b="1" sz="24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577" y="4201855"/>
            <a:ext cx="1232701" cy="37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683" y="4102275"/>
            <a:ext cx="1119192" cy="57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3"/>
          <p:cNvCxnSpPr/>
          <p:nvPr/>
        </p:nvCxnSpPr>
        <p:spPr>
          <a:xfrm>
            <a:off x="7373525" y="3991825"/>
            <a:ext cx="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490250" y="474225"/>
            <a:ext cx="5683800" cy="4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accent5"/>
                </a:solidFill>
              </a:rPr>
              <a:t> </a:t>
            </a:r>
            <a:r>
              <a:rPr lang="en" sz="2550">
                <a:solidFill>
                  <a:srgbClr val="B6D7A8"/>
                </a:solidFill>
              </a:rPr>
              <a:t>Titles</a:t>
            </a:r>
            <a:endParaRPr sz="255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B6D7A8"/>
                </a:solidFill>
              </a:rPr>
              <a:t> Categories</a:t>
            </a:r>
            <a:endParaRPr sz="255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B6D7A8"/>
                </a:solidFill>
              </a:rPr>
              <a:t> </a:t>
            </a:r>
            <a:r>
              <a:rPr lang="en" sz="2550">
                <a:solidFill>
                  <a:srgbClr val="FFD966"/>
                </a:solidFill>
              </a:rPr>
              <a:t>Prices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Ratings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Monthly sales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No. Reviews</a:t>
            </a:r>
            <a:endParaRPr sz="2550">
              <a:solidFill>
                <a:srgbClr val="FFD966"/>
              </a:solidFill>
            </a:endParaRPr>
          </a:p>
        </p:txBody>
      </p:sp>
      <p:grpSp>
        <p:nvGrpSpPr>
          <p:cNvPr id="113" name="Google Shape;113;p22"/>
          <p:cNvGrpSpPr/>
          <p:nvPr/>
        </p:nvGrpSpPr>
        <p:grpSpPr>
          <a:xfrm>
            <a:off x="2741291" y="4443425"/>
            <a:ext cx="1283950" cy="477000"/>
            <a:chOff x="3510300" y="4346650"/>
            <a:chExt cx="1283950" cy="477000"/>
          </a:xfrm>
        </p:grpSpPr>
        <p:sp>
          <p:nvSpPr>
            <p:cNvPr id="114" name="Google Shape;114;p22"/>
            <p:cNvSpPr/>
            <p:nvPr/>
          </p:nvSpPr>
          <p:spPr>
            <a:xfrm>
              <a:off x="3510300" y="4485700"/>
              <a:ext cx="198900" cy="198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5" name="Google Shape;115;p22"/>
            <p:cNvSpPr txBox="1"/>
            <p:nvPr/>
          </p:nvSpPr>
          <p:spPr>
            <a:xfrm>
              <a:off x="3675550" y="4346650"/>
              <a:ext cx="1118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B6D7A8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String</a:t>
              </a:r>
              <a:endParaRPr sz="1900">
                <a:solidFill>
                  <a:srgbClr val="B6D7A8"/>
                </a:solidFill>
              </a:endParaRPr>
            </a:p>
          </p:txBody>
        </p:sp>
      </p:grpSp>
      <p:grpSp>
        <p:nvGrpSpPr>
          <p:cNvPr id="116" name="Google Shape;116;p22"/>
          <p:cNvGrpSpPr/>
          <p:nvPr/>
        </p:nvGrpSpPr>
        <p:grpSpPr>
          <a:xfrm>
            <a:off x="4564709" y="4447175"/>
            <a:ext cx="1838000" cy="469500"/>
            <a:chOff x="5565475" y="4350550"/>
            <a:chExt cx="1838000" cy="469500"/>
          </a:xfrm>
        </p:grpSpPr>
        <p:sp>
          <p:nvSpPr>
            <p:cNvPr id="117" name="Google Shape;117;p22"/>
            <p:cNvSpPr txBox="1"/>
            <p:nvPr/>
          </p:nvSpPr>
          <p:spPr>
            <a:xfrm>
              <a:off x="5648175" y="4350550"/>
              <a:ext cx="17553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50">
                  <a:solidFill>
                    <a:srgbClr val="FFD966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Numerical</a:t>
              </a:r>
              <a:endParaRPr sz="700">
                <a:solidFill>
                  <a:srgbClr val="FFD966"/>
                </a:solidFill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5565475" y="4485700"/>
              <a:ext cx="198900" cy="198900"/>
            </a:xfrm>
            <a:prstGeom prst="ellipse">
              <a:avLst/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490250" y="474225"/>
            <a:ext cx="5683800" cy="4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accent5"/>
                </a:solidFill>
              </a:rPr>
              <a:t> </a:t>
            </a:r>
            <a:r>
              <a:rPr lang="en" sz="2550">
                <a:solidFill>
                  <a:srgbClr val="B6D7A8"/>
                </a:solidFill>
              </a:rPr>
              <a:t>Titles </a:t>
            </a:r>
            <a:endParaRPr sz="255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B6D7A8"/>
                </a:solidFill>
              </a:rPr>
              <a:t> Categories</a:t>
            </a:r>
            <a:endParaRPr sz="255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B6D7A8"/>
                </a:solidFill>
              </a:rPr>
              <a:t> </a:t>
            </a:r>
            <a:r>
              <a:rPr lang="en" sz="2550">
                <a:solidFill>
                  <a:srgbClr val="FFD966"/>
                </a:solidFill>
              </a:rPr>
              <a:t>Prices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Ratings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Monthly sales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No. Reviews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B6D7A8"/>
                </a:solidFill>
              </a:rPr>
              <a:t> </a:t>
            </a:r>
            <a:r>
              <a:rPr lang="en" sz="2550"/>
              <a:t>Bestseller status</a:t>
            </a:r>
            <a:endParaRPr sz="2550"/>
          </a:p>
        </p:txBody>
      </p:sp>
      <p:grpSp>
        <p:nvGrpSpPr>
          <p:cNvPr id="124" name="Google Shape;124;p23"/>
          <p:cNvGrpSpPr/>
          <p:nvPr/>
        </p:nvGrpSpPr>
        <p:grpSpPr>
          <a:xfrm>
            <a:off x="1928450" y="4443275"/>
            <a:ext cx="1283950" cy="477000"/>
            <a:chOff x="3510300" y="4346650"/>
            <a:chExt cx="1283950" cy="477000"/>
          </a:xfrm>
        </p:grpSpPr>
        <p:sp>
          <p:nvSpPr>
            <p:cNvPr id="125" name="Google Shape;125;p23"/>
            <p:cNvSpPr/>
            <p:nvPr/>
          </p:nvSpPr>
          <p:spPr>
            <a:xfrm>
              <a:off x="3510300" y="4485700"/>
              <a:ext cx="198900" cy="198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6" name="Google Shape;126;p23"/>
            <p:cNvSpPr txBox="1"/>
            <p:nvPr/>
          </p:nvSpPr>
          <p:spPr>
            <a:xfrm>
              <a:off x="3675550" y="4346650"/>
              <a:ext cx="1118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B6D7A8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String</a:t>
              </a:r>
              <a:endParaRPr sz="1900">
                <a:solidFill>
                  <a:srgbClr val="B6D7A8"/>
                </a:solidFill>
              </a:endParaRPr>
            </a:p>
          </p:txBody>
        </p:sp>
      </p:grpSp>
      <p:grpSp>
        <p:nvGrpSpPr>
          <p:cNvPr id="127" name="Google Shape;127;p23"/>
          <p:cNvGrpSpPr/>
          <p:nvPr/>
        </p:nvGrpSpPr>
        <p:grpSpPr>
          <a:xfrm>
            <a:off x="3574825" y="4447175"/>
            <a:ext cx="1838000" cy="469500"/>
            <a:chOff x="5565475" y="4350550"/>
            <a:chExt cx="1838000" cy="469500"/>
          </a:xfrm>
        </p:grpSpPr>
        <p:sp>
          <p:nvSpPr>
            <p:cNvPr id="128" name="Google Shape;128;p23"/>
            <p:cNvSpPr txBox="1"/>
            <p:nvPr/>
          </p:nvSpPr>
          <p:spPr>
            <a:xfrm>
              <a:off x="5648175" y="4350550"/>
              <a:ext cx="17553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50">
                  <a:solidFill>
                    <a:srgbClr val="FFD966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Numerical</a:t>
              </a:r>
              <a:endParaRPr sz="700">
                <a:solidFill>
                  <a:srgbClr val="FFD966"/>
                </a:solidFill>
              </a:endParaRPr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5565475" y="4485700"/>
              <a:ext cx="198900" cy="198900"/>
            </a:xfrm>
            <a:prstGeom prst="ellipse">
              <a:avLst/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0" name="Google Shape;130;p23"/>
          <p:cNvGrpSpPr/>
          <p:nvPr/>
        </p:nvGrpSpPr>
        <p:grpSpPr>
          <a:xfrm>
            <a:off x="5775250" y="4447175"/>
            <a:ext cx="1440300" cy="469500"/>
            <a:chOff x="4572000" y="2229750"/>
            <a:chExt cx="1440300" cy="469500"/>
          </a:xfrm>
        </p:grpSpPr>
        <p:sp>
          <p:nvSpPr>
            <p:cNvPr id="131" name="Google Shape;131;p23"/>
            <p:cNvSpPr txBox="1"/>
            <p:nvPr/>
          </p:nvSpPr>
          <p:spPr>
            <a:xfrm>
              <a:off x="4770900" y="2229750"/>
              <a:ext cx="12414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50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Boolean</a:t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572000" y="2365050"/>
              <a:ext cx="198900" cy="1989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90250" y="474225"/>
            <a:ext cx="5683800" cy="4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Processed </a:t>
            </a:r>
            <a:r>
              <a:rPr lang="en"/>
              <a:t>Data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accent5"/>
                </a:solidFill>
              </a:rPr>
              <a:t> </a:t>
            </a:r>
            <a:r>
              <a:rPr lang="en" sz="2550">
                <a:solidFill>
                  <a:srgbClr val="FFD966"/>
                </a:solidFill>
              </a:rPr>
              <a:t>Titles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Categories</a:t>
            </a:r>
            <a:endParaRPr sz="6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</a:t>
            </a:r>
            <a:r>
              <a:rPr lang="en" sz="2550">
                <a:solidFill>
                  <a:srgbClr val="FFD966"/>
                </a:solidFill>
              </a:rPr>
              <a:t>Prices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Ratings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Monthly sales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No. Reviews</a:t>
            </a:r>
            <a:endParaRPr sz="6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Bestseller status</a:t>
            </a:r>
            <a:endParaRPr sz="2550">
              <a:solidFill>
                <a:srgbClr val="FFD966"/>
              </a:solidFill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3698925" y="4447175"/>
            <a:ext cx="1672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FFD966"/>
                </a:solidFill>
                <a:latin typeface="Alfa Slab One"/>
                <a:ea typeface="Alfa Slab One"/>
                <a:cs typeface="Alfa Slab One"/>
                <a:sym typeface="Alfa Slab One"/>
              </a:rPr>
              <a:t>Numerical</a:t>
            </a:r>
            <a:endParaRPr sz="700">
              <a:solidFill>
                <a:srgbClr val="FFD966"/>
              </a:solidFill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3616225" y="4582325"/>
            <a:ext cx="198900" cy="198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490250" y="474225"/>
            <a:ext cx="5683800" cy="4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Processed Data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accent5"/>
                </a:solidFill>
              </a:rPr>
              <a:t> </a:t>
            </a:r>
            <a:r>
              <a:rPr lang="en" sz="2550">
                <a:solidFill>
                  <a:srgbClr val="FFD966"/>
                </a:solidFill>
              </a:rPr>
              <a:t>Titles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Categories</a:t>
            </a:r>
            <a:endParaRPr sz="6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Prices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FF00"/>
                </a:solidFill>
              </a:rPr>
              <a:t> </a:t>
            </a:r>
            <a:r>
              <a:rPr lang="en" sz="2550" u="sng">
                <a:solidFill>
                  <a:srgbClr val="FFFF00"/>
                </a:solidFill>
              </a:rPr>
              <a:t>Ratings</a:t>
            </a:r>
            <a:endParaRPr sz="2550" u="sng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Monthly sales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</a:t>
            </a:r>
            <a:r>
              <a:rPr lang="en" sz="2550" u="sng">
                <a:solidFill>
                  <a:srgbClr val="FFFF00"/>
                </a:solidFill>
              </a:rPr>
              <a:t>No. Reviews</a:t>
            </a:r>
            <a:endParaRPr sz="650" u="sng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Bestseller status</a:t>
            </a:r>
            <a:endParaRPr sz="2550">
              <a:solidFill>
                <a:srgbClr val="FFD966"/>
              </a:solidFill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3698925" y="4447175"/>
            <a:ext cx="1672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FFD966"/>
                </a:solidFill>
                <a:latin typeface="Alfa Slab One"/>
                <a:ea typeface="Alfa Slab One"/>
                <a:cs typeface="Alfa Slab One"/>
                <a:sym typeface="Alfa Slab One"/>
              </a:rPr>
              <a:t>Numerical</a:t>
            </a:r>
            <a:endParaRPr sz="700">
              <a:solidFill>
                <a:srgbClr val="FFD966"/>
              </a:solidFill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3616225" y="4582325"/>
            <a:ext cx="198900" cy="198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2085650" y="2449750"/>
            <a:ext cx="230700" cy="37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2929850" y="3253850"/>
            <a:ext cx="230700" cy="37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90250" y="474225"/>
            <a:ext cx="5683800" cy="4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Processed Data</a:t>
            </a:r>
            <a:r>
              <a:rPr lang="en"/>
              <a:t>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accent5"/>
                </a:solidFill>
              </a:rPr>
              <a:t> </a:t>
            </a:r>
            <a:r>
              <a:rPr lang="en" sz="2550">
                <a:solidFill>
                  <a:srgbClr val="FFD966"/>
                </a:solidFill>
              </a:rPr>
              <a:t>Titles</a:t>
            </a:r>
            <a:endParaRPr sz="25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Categories</a:t>
            </a:r>
            <a:endParaRPr sz="65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FFD966"/>
                </a:solidFill>
              </a:rPr>
              <a:t> </a:t>
            </a:r>
            <a:endParaRPr sz="255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97550" y="332550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Accuracy</a:t>
            </a:r>
            <a:endParaRPr sz="4800"/>
          </a:p>
        </p:txBody>
      </p:sp>
      <p:graphicFrame>
        <p:nvGraphicFramePr>
          <p:cNvPr id="159" name="Google Shape;159;p27"/>
          <p:cNvGraphicFramePr/>
          <p:nvPr/>
        </p:nvGraphicFramePr>
        <p:xfrm>
          <a:off x="310650" y="218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{61F59B82-12A5-426D-A42B-90B7CE17CEC3}</a:tableStyleId>
              </a:tblPr>
              <a:tblGrid>
                <a:gridCol w="564050"/>
                <a:gridCol w="549550"/>
                <a:gridCol w="578550"/>
                <a:gridCol w="341050"/>
                <a:gridCol w="1244600"/>
                <a:gridCol w="349950"/>
                <a:gridCol w="382850"/>
                <a:gridCol w="564050"/>
                <a:gridCol w="564050"/>
                <a:gridCol w="564050"/>
                <a:gridCol w="564050"/>
                <a:gridCol w="564050"/>
                <a:gridCol w="564050"/>
                <a:gridCol w="366400"/>
                <a:gridCol w="761675"/>
              </a:tblGrid>
              <a:tr h="71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</a:tbl>
          </a:graphicData>
        </a:graphic>
      </p:graphicFrame>
      <p:cxnSp>
        <p:nvCxnSpPr>
          <p:cNvPr id="160" name="Google Shape;160;p27"/>
          <p:cNvCxnSpPr/>
          <p:nvPr/>
        </p:nvCxnSpPr>
        <p:spPr>
          <a:xfrm>
            <a:off x="557525" y="2908475"/>
            <a:ext cx="0" cy="10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1" name="Google Shape;161;p27"/>
          <p:cNvSpPr txBox="1"/>
          <p:nvPr>
            <p:ph type="title"/>
          </p:nvPr>
        </p:nvSpPr>
        <p:spPr>
          <a:xfrm>
            <a:off x="397550" y="400808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Inaccurate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2" name="Google Shape;162;p27"/>
          <p:cNvSpPr txBox="1"/>
          <p:nvPr>
            <p:ph type="title"/>
          </p:nvPr>
        </p:nvSpPr>
        <p:spPr>
          <a:xfrm>
            <a:off x="3588459" y="290848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Balanced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3" name="Google Shape;163;p27"/>
          <p:cNvSpPr txBox="1"/>
          <p:nvPr>
            <p:ph idx="4294967295" type="body"/>
          </p:nvPr>
        </p:nvSpPr>
        <p:spPr>
          <a:xfrm>
            <a:off x="3588450" y="3194225"/>
            <a:ext cx="20370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195"/>
              <a:t>Balance between accuracy and </a:t>
            </a:r>
            <a:r>
              <a:rPr lang="en" sz="1195"/>
              <a:t>computation</a:t>
            </a:r>
            <a:r>
              <a:rPr lang="en" sz="1195"/>
              <a:t> speed</a:t>
            </a:r>
            <a:endParaRPr sz="1195"/>
          </a:p>
        </p:txBody>
      </p:sp>
      <p:cxnSp>
        <p:nvCxnSpPr>
          <p:cNvPr id="164" name="Google Shape;164;p27"/>
          <p:cNvCxnSpPr/>
          <p:nvPr/>
        </p:nvCxnSpPr>
        <p:spPr>
          <a:xfrm>
            <a:off x="8596750" y="2908475"/>
            <a:ext cx="0" cy="9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5" name="Google Shape;165;p27"/>
          <p:cNvSpPr txBox="1"/>
          <p:nvPr/>
        </p:nvSpPr>
        <p:spPr>
          <a:xfrm>
            <a:off x="1589600" y="1314950"/>
            <a:ext cx="5613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rPr>
              <a:t> Title (words) -&gt; numbers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1424250" y="2908475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Speed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7" name="Google Shape;167;p27"/>
          <p:cNvSpPr txBox="1"/>
          <p:nvPr>
            <p:ph idx="4294967295" type="body"/>
          </p:nvPr>
        </p:nvSpPr>
        <p:spPr>
          <a:xfrm>
            <a:off x="1424250" y="3174925"/>
            <a:ext cx="19278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190"/>
              <a:t>Okay</a:t>
            </a:r>
            <a:r>
              <a:rPr lang="en" sz="1190"/>
              <a:t> accuracy             High computation speed</a:t>
            </a:r>
            <a:endParaRPr sz="1190"/>
          </a:p>
        </p:txBody>
      </p:sp>
      <p:sp>
        <p:nvSpPr>
          <p:cNvPr id="168" name="Google Shape;168;p27"/>
          <p:cNvSpPr txBox="1"/>
          <p:nvPr>
            <p:ph type="title"/>
          </p:nvPr>
        </p:nvSpPr>
        <p:spPr>
          <a:xfrm>
            <a:off x="6416109" y="38940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Overfitting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9" name="Google Shape;169;p27"/>
          <p:cNvSpPr txBox="1"/>
          <p:nvPr>
            <p:ph type="title"/>
          </p:nvPr>
        </p:nvSpPr>
        <p:spPr>
          <a:xfrm>
            <a:off x="6013400" y="2908475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Accuracy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70" name="Google Shape;170;p27"/>
          <p:cNvSpPr txBox="1"/>
          <p:nvPr>
            <p:ph idx="4294967295" type="body"/>
          </p:nvPr>
        </p:nvSpPr>
        <p:spPr>
          <a:xfrm>
            <a:off x="6013400" y="3174925"/>
            <a:ext cx="19278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190"/>
              <a:t>High</a:t>
            </a:r>
            <a:r>
              <a:rPr lang="en" sz="1190"/>
              <a:t> accuracy              Low computation speed</a:t>
            </a:r>
            <a:endParaRPr sz="1190"/>
          </a:p>
        </p:txBody>
      </p:sp>
      <p:sp>
        <p:nvSpPr>
          <p:cNvPr id="171" name="Google Shape;171;p27"/>
          <p:cNvSpPr txBox="1"/>
          <p:nvPr>
            <p:ph idx="4294967295" type="body"/>
          </p:nvPr>
        </p:nvSpPr>
        <p:spPr>
          <a:xfrm>
            <a:off x="310650" y="2189350"/>
            <a:ext cx="19278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90">
                <a:solidFill>
                  <a:schemeClr val="lt1"/>
                </a:solidFill>
              </a:rPr>
              <a:t>↓</a:t>
            </a:r>
            <a:r>
              <a:rPr lang="en" sz="1100">
                <a:solidFill>
                  <a:schemeClr val="lt1"/>
                </a:solidFill>
              </a:rPr>
              <a:t>WO</a:t>
            </a:r>
            <a:r>
              <a:rPr lang="en" sz="1100">
                <a:solidFill>
                  <a:schemeClr val="lt1"/>
                </a:solidFill>
              </a:rPr>
              <a:t>RDS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90">
                <a:solidFill>
                  <a:schemeClr val="lt1"/>
                </a:solidFill>
              </a:rPr>
              <a:t>↓</a:t>
            </a:r>
            <a:r>
              <a:rPr lang="en" sz="1100">
                <a:solidFill>
                  <a:schemeClr val="lt1"/>
                </a:solidFill>
              </a:rPr>
              <a:t>NUMBERS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2" name="Google Shape;172;p27"/>
          <p:cNvSpPr txBox="1"/>
          <p:nvPr>
            <p:ph idx="4294967295" type="body"/>
          </p:nvPr>
        </p:nvSpPr>
        <p:spPr>
          <a:xfrm>
            <a:off x="7705550" y="2174100"/>
            <a:ext cx="11280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90">
                <a:solidFill>
                  <a:schemeClr val="lt1"/>
                </a:solidFill>
              </a:rPr>
              <a:t>↑</a:t>
            </a:r>
            <a:r>
              <a:rPr lang="en" sz="1100">
                <a:solidFill>
                  <a:schemeClr val="lt1"/>
                </a:solidFill>
              </a:rPr>
              <a:t>WORDS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90">
                <a:solidFill>
                  <a:schemeClr val="lt1"/>
                </a:solidFill>
              </a:rPr>
              <a:t>↑</a:t>
            </a:r>
            <a:r>
              <a:rPr lang="en" sz="1100">
                <a:solidFill>
                  <a:schemeClr val="lt1"/>
                </a:solidFill>
              </a:rPr>
              <a:t>NUMBERS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705"/>
            <a:ext cx="9143998" cy="450773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921825" y="251825"/>
            <a:ext cx="884400" cy="193200"/>
          </a:xfrm>
          <a:prstGeom prst="rect">
            <a:avLst/>
          </a:prstGeom>
          <a:solidFill>
            <a:srgbClr val="131921"/>
          </a:solidFill>
          <a:ln cap="flat" cmpd="sng" w="9525">
            <a:solidFill>
              <a:srgbClr val="1319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5105"/>
          <a:stretch/>
        </p:blipFill>
        <p:spPr>
          <a:xfrm>
            <a:off x="-925273" y="0"/>
            <a:ext cx="109945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271"/>
            <a:ext cx="9143998" cy="450773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944125" y="134200"/>
            <a:ext cx="884400" cy="193200"/>
          </a:xfrm>
          <a:prstGeom prst="rect">
            <a:avLst/>
          </a:prstGeom>
          <a:solidFill>
            <a:srgbClr val="131921"/>
          </a:solidFill>
          <a:ln cap="flat" cmpd="sng" w="9525">
            <a:solidFill>
              <a:srgbClr val="1319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/>
          </a:blip>
          <a:srcRect b="0" l="10425" r="10417" t="5213"/>
          <a:stretch/>
        </p:blipFill>
        <p:spPr>
          <a:xfrm>
            <a:off x="0" y="0"/>
            <a:ext cx="9143998" cy="539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Why is my Amazon listing </a:t>
            </a:r>
            <a:r>
              <a:rPr lang="en" sz="4700">
                <a:solidFill>
                  <a:schemeClr val="accent5"/>
                </a:solidFill>
              </a:rPr>
              <a:t>making minimal sales + not on the first-page?</a:t>
            </a:r>
            <a:endParaRPr sz="47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01" name="Google Shape;201;p3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27793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Limitations</a:t>
            </a:r>
            <a:endParaRPr b="1" sz="30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32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Despite the amazing examples, there still exists 2 main limitations on the model.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Number of words, n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Only n words are used from the title,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resulting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in lost information, and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potentially affecting the results.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Computation power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Higher accuracy requires greater computing power. Even model choice is power-limited.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63" y="895350"/>
            <a:ext cx="73818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4" name="Google Shape;214;p3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2779350" y="687400"/>
            <a:ext cx="363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Recommendations</a:t>
            </a:r>
            <a:endParaRPr b="1" sz="3000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34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Alternative regression models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Higher priced items tend to work better with the Elastic Net model. Prices are rarely high.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Group like categories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Each category is given a column and assigned (0/1), grouping categories should aid the model.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idx="4294967295" type="ctrTitle"/>
          </p:nvPr>
        </p:nvSpPr>
        <p:spPr>
          <a:xfrm>
            <a:off x="795425" y="676175"/>
            <a:ext cx="7553100" cy="31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THANKS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FOR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WATCHING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The price</a:t>
            </a:r>
            <a:r>
              <a:rPr lang="en">
                <a:solidFill>
                  <a:schemeClr val="accent5"/>
                </a:solidFill>
              </a:rPr>
              <a:t>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</a:t>
            </a:r>
            <a:r>
              <a:rPr lang="en" sz="2400"/>
              <a:t>That’s where we come in…</a:t>
            </a:r>
            <a:r>
              <a:rPr b="0" lang="en" sz="2400"/>
              <a:t>)</a:t>
            </a:r>
            <a:endParaRPr b="0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</a:t>
            </a:r>
            <a:r>
              <a:rPr lang="en" sz="2400">
                <a:solidFill>
                  <a:schemeClr val="dk2"/>
                </a:solidFill>
              </a:rPr>
              <a:t>Amazon Price Optimiser</a:t>
            </a:r>
            <a:r>
              <a:rPr b="0" lang="en" sz="2400">
                <a:solidFill>
                  <a:schemeClr val="dk2"/>
                </a:solidFill>
              </a:rPr>
              <a:t> app can </a:t>
            </a:r>
            <a:r>
              <a:rPr lang="en" sz="2400">
                <a:solidFill>
                  <a:schemeClr val="dk2"/>
                </a:solidFill>
              </a:rPr>
              <a:t>find the optimal price</a:t>
            </a:r>
            <a:r>
              <a:rPr b="0" lang="en" sz="2400">
                <a:solidFill>
                  <a:schemeClr val="dk2"/>
                </a:solidFill>
              </a:rPr>
              <a:t> to </a:t>
            </a:r>
            <a:r>
              <a:rPr lang="en"/>
              <a:t>INCREASE SALES 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15099" l="0" r="0" t="6135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 recently opened an A</a:t>
            </a:r>
            <a:r>
              <a:rPr lang="en"/>
              <a:t>mazon store.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His listings are getting views but he is finding it hard to bring in sales</a:t>
            </a:r>
            <a:r>
              <a:rPr lang="en" sz="1800"/>
              <a:t>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87" name="Google Shape;87;p18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Improper pricing </a:t>
            </a:r>
            <a:r>
              <a:rPr lang="en"/>
              <a:t>hurt business and </a:t>
            </a:r>
            <a:r>
              <a:rPr lang="en"/>
              <a:t>left </a:t>
            </a:r>
            <a:r>
              <a:rPr lang="en"/>
              <a:t>Marco’s future on the line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/>
          <p:nvPr/>
        </p:nvSpPr>
        <p:spPr>
          <a:xfrm>
            <a:off x="283000" y="529650"/>
            <a:ext cx="4547700" cy="3922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4294967295" type="body"/>
          </p:nvPr>
        </p:nvSpPr>
        <p:spPr>
          <a:xfrm>
            <a:off x="481300" y="902800"/>
            <a:ext cx="4151100" cy="31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Then, Marcos discovered the Amazon Price Optimiser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Now he’s rich and happy</a:t>
            </a:r>
            <a:r>
              <a:rPr lang="en">
                <a:solidFill>
                  <a:schemeClr val="lt1"/>
                </a:solidFill>
              </a:rPr>
              <a:t>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90250" y="526350"/>
            <a:ext cx="67590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</a:t>
            </a:r>
            <a:r>
              <a:rPr lang="en" sz="2300"/>
              <a:t>the      Amazon Price Optimiser</a:t>
            </a:r>
            <a:r>
              <a:rPr b="0" lang="en" sz="2300"/>
              <a:t>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It uses data scraped from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2.2 million Amazon listings.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490250" y="474225"/>
            <a:ext cx="56838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accent5"/>
                </a:solidFill>
              </a:rPr>
              <a:t> </a:t>
            </a:r>
            <a:r>
              <a:rPr lang="en" sz="2550">
                <a:solidFill>
                  <a:srgbClr val="B6D7A8"/>
                </a:solidFill>
              </a:rPr>
              <a:t>Titles</a:t>
            </a:r>
            <a:endParaRPr sz="255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B6D7A8"/>
                </a:solidFill>
              </a:rPr>
              <a:t> Categories</a:t>
            </a:r>
            <a:endParaRPr sz="2550">
              <a:solidFill>
                <a:srgbClr val="B6D7A8"/>
              </a:solidFill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4095275" y="4443425"/>
            <a:ext cx="111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6D7A8"/>
                </a:solidFill>
                <a:latin typeface="Alfa Slab One"/>
                <a:ea typeface="Alfa Slab One"/>
                <a:cs typeface="Alfa Slab One"/>
                <a:sym typeface="Alfa Slab One"/>
              </a:rPr>
              <a:t>String</a:t>
            </a:r>
            <a:endParaRPr sz="1900">
              <a:solidFill>
                <a:srgbClr val="B6D7A8"/>
              </a:solidFill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3930025" y="4582475"/>
            <a:ext cx="198900" cy="198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